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Montserrat SemiBold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Montserrat Medium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577">
          <p15:clr>
            <a:srgbClr val="A4A3A4"/>
          </p15:clr>
        </p15:guide>
        <p15:guide id="2" pos="31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577"/>
        <p:guide pos="31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regular.fntdata"/><Relationship Id="rId20" Type="http://schemas.openxmlformats.org/officeDocument/2006/relationships/slide" Target="slides/slide15.xml"/><Relationship Id="rId42" Type="http://schemas.openxmlformats.org/officeDocument/2006/relationships/font" Target="fonts/MontserratMedium-italic.fntdata"/><Relationship Id="rId41" Type="http://schemas.openxmlformats.org/officeDocument/2006/relationships/font" Target="fonts/MontserratMedium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MontserratMedium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SemiBold-bold.fntdata"/><Relationship Id="rId10" Type="http://schemas.openxmlformats.org/officeDocument/2006/relationships/slide" Target="slides/slide5.xml"/><Relationship Id="rId32" Type="http://schemas.openxmlformats.org/officeDocument/2006/relationships/font" Target="fonts/MontserratSemiBold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SemiBold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SemiBold-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.fntdata"/><Relationship Id="rId14" Type="http://schemas.openxmlformats.org/officeDocument/2006/relationships/slide" Target="slides/slide9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7f0ef1ec9f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" name="Google Shape;56;g27f0ef1ec9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b1dc5bd7e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b1dc5bd7e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1dc5bd7e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b1dc5bd7e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1dc5bd7e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1dc5bd7e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b1dc5bd7e3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b1dc5bd7e3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b1dc5bd7e3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b1dc5bd7e3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b1dc5bd7e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b1dc5bd7e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b1dc5bd7e3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b1dc5bd7e3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b1dc5bd7e3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b1dc5bd7e3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b1dc5bd7e3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b1dc5bd7e3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b1dc5bd7e3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b1dc5bd7e3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7f0ef1ec9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7f0ef1ec9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b1dc5bd7e3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b1dc5bd7e3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b1dc5bd7e3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b1dc5bd7e3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1dc5bd7e3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1dc5bd7e3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1dc5bd7e3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b1dc5bd7e3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b1dc5bd7e3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b1dc5bd7e3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b1dc5bd7e3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b1dc5bd7e3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b1dc5bd7e3_0_2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2b1dc5bd7e3_0_2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f0ef1ec9f_0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Google Shape;74;g27f0ef1ec9f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b1dc5bd7e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b1dc5bd7e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7f0ef1ec9f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7f0ef1ec9f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b1dc5bd7e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b1dc5bd7e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b1dc5bd7e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b1dc5bd7e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1dc5bd7e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b1dc5bd7e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b1dc5bd7e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b1dc5bd7e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>
  <p:cSld name="OBJECT 3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729" y="273844"/>
            <a:ext cx="7887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Calibri"/>
              <a:buNone/>
              <a:defRPr sz="33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729" y="1369219"/>
            <a:ext cx="78876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619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6195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810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6458758" y="4767263"/>
            <a:ext cx="247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1E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5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image" Target="../media/image19.png"/><Relationship Id="rId5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Relationship Id="rId4" Type="http://schemas.openxmlformats.org/officeDocument/2006/relationships/image" Target="../media/image31.png"/><Relationship Id="rId5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Relationship Id="rId4" Type="http://schemas.openxmlformats.org/officeDocument/2006/relationships/image" Target="../media/image3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Relationship Id="rId4" Type="http://schemas.openxmlformats.org/officeDocument/2006/relationships/image" Target="../media/image3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Relationship Id="rId4" Type="http://schemas.openxmlformats.org/officeDocument/2006/relationships/image" Target="../media/image26.png"/><Relationship Id="rId5" Type="http://schemas.openxmlformats.org/officeDocument/2006/relationships/image" Target="../media/image29.png"/><Relationship Id="rId6" Type="http://schemas.openxmlformats.org/officeDocument/2006/relationships/image" Target="../media/image38.png"/><Relationship Id="rId7" Type="http://schemas.openxmlformats.org/officeDocument/2006/relationships/image" Target="../media/image3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Relationship Id="rId4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435929" y="1404019"/>
            <a:ext cx="4977600" cy="723300"/>
          </a:xfrm>
          <a:prstGeom prst="roundRect">
            <a:avLst>
              <a:gd fmla="val 990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4"/>
          <p:cNvSpPr txBox="1"/>
          <p:nvPr/>
        </p:nvSpPr>
        <p:spPr>
          <a:xfrm>
            <a:off x="482924" y="490400"/>
            <a:ext cx="4717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Montserrat SemiBold"/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Dmytro Kushchevskyi</a:t>
            </a:r>
            <a:endParaRPr b="1" i="0" sz="3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4"/>
          <p:cNvSpPr txBox="1"/>
          <p:nvPr/>
        </p:nvSpPr>
        <p:spPr>
          <a:xfrm rot="-759">
            <a:off x="686784" y="1570969"/>
            <a:ext cx="407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</a:rPr>
              <a:t>Embedded Software Engineer</a:t>
            </a:r>
            <a:endParaRPr b="1" i="0" sz="12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814060" y="4654630"/>
            <a:ext cx="4180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195" y="4710203"/>
            <a:ext cx="818796" cy="24669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639655" y="2440645"/>
            <a:ext cx="3483600" cy="21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9E19"/>
              </a:buClr>
              <a:buSzPts val="1100"/>
              <a:buFont typeface="Montserrat"/>
              <a:buChar char="━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 years of commercial experience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9E19"/>
              </a:buClr>
              <a:buSzPts val="1100"/>
              <a:buFont typeface="Montserrat"/>
              <a:buChar char="━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IoT, AWS Infrastructure, Automation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9E19"/>
              </a:buClr>
              <a:buSzPts val="1100"/>
              <a:buFont typeface="Montserrat"/>
              <a:buChar char="━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Python, C, Bash, Go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9E19"/>
              </a:buClr>
              <a:buSzPts val="1100"/>
              <a:buFont typeface="Montserrat"/>
              <a:buChar char="━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Sirin Software(Infineon)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9E19"/>
              </a:buClr>
              <a:buSzPts val="1100"/>
              <a:buFont typeface="Montserrat"/>
              <a:buChar char="━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42 school alumnus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9E19"/>
              </a:buClr>
              <a:buSzPts val="1100"/>
              <a:buFont typeface="Montserrat"/>
              <a:buChar char="━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Master of cybersecurity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9E19"/>
              </a:buClr>
              <a:buSzPts val="1100"/>
              <a:buFont typeface="Montserrat"/>
              <a:buChar char="━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Mentor, Lecturer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19E19"/>
              </a:buClr>
              <a:buSzPts val="1100"/>
              <a:buFont typeface="Montserrat"/>
              <a:buChar char="━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Cycling, Barbeque, Engineering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0" l="0" r="19478" t="29388"/>
          <a:stretch/>
        </p:blipFill>
        <p:spPr>
          <a:xfrm>
            <a:off x="6292450" y="1090688"/>
            <a:ext cx="2306700" cy="3595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 txBox="1"/>
          <p:nvPr/>
        </p:nvSpPr>
        <p:spPr>
          <a:xfrm>
            <a:off x="345150" y="348425"/>
            <a:ext cx="676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Архітектурні принципи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0225" y="909375"/>
            <a:ext cx="5583549" cy="332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/>
          <p:nvPr/>
        </p:nvSpPr>
        <p:spPr>
          <a:xfrm>
            <a:off x="345150" y="348425"/>
            <a:ext cx="676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Підходи до розробки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563750" y="1264175"/>
            <a:ext cx="7011600" cy="8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●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Driven Design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●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Парне програмування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8900" y="2253250"/>
            <a:ext cx="3626179" cy="270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SOLID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150" y="1009850"/>
            <a:ext cx="6866890" cy="386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Single responsibility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5863" y="899325"/>
            <a:ext cx="6293774" cy="378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7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Single responsibility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5450" y="899325"/>
            <a:ext cx="3113090" cy="393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8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Single responsibility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8950" y="899325"/>
            <a:ext cx="5487601" cy="393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Open-Closed Principle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5200" y="899325"/>
            <a:ext cx="5313575" cy="393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0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Open-Closed Principle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4262" y="899325"/>
            <a:ext cx="2976976" cy="414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1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Liskov substitution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5288" y="899325"/>
            <a:ext cx="4154925" cy="393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2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Liskov substitution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3" name="Google Shape;19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700" y="1505075"/>
            <a:ext cx="4224201" cy="336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3426" y="899325"/>
            <a:ext cx="4522299" cy="219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311700" y="362750"/>
            <a:ext cx="8520600" cy="8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80">
                <a:latin typeface="Montserrat SemiBold"/>
                <a:ea typeface="Montserrat SemiBold"/>
                <a:cs typeface="Montserrat SemiBold"/>
                <a:sym typeface="Montserrat SemiBold"/>
              </a:rPr>
              <a:t>Мої контакти</a:t>
            </a:r>
            <a:endParaRPr sz="418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311700" y="4361450"/>
            <a:ext cx="59787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67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Linkedin: https://www.linkedin.com/in/dkushchevskyi</a:t>
            </a:r>
            <a:endParaRPr sz="167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67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Github: https://github.com/dkushche</a:t>
            </a:r>
            <a:endParaRPr sz="167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1188" y="1227950"/>
            <a:ext cx="6221614" cy="28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3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Liskov substitution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1" name="Google Shape;2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138" y="1052850"/>
            <a:ext cx="3736316" cy="3939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2403" y="1052850"/>
            <a:ext cx="4837747" cy="2764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4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Interface segregation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9" name="Google Shape;20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225" y="2433575"/>
            <a:ext cx="3115300" cy="253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3274" y="834146"/>
            <a:ext cx="5775075" cy="3348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5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Interface segregation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7" name="Google Shape;21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875" y="933100"/>
            <a:ext cx="4182435" cy="356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86025" y="1290550"/>
            <a:ext cx="4665299" cy="2103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6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Dependency inversion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5" name="Google Shape;22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2050" y="926150"/>
            <a:ext cx="6499890" cy="329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7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Dependency inversion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2" name="Google Shape;23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7194" y="899325"/>
            <a:ext cx="3551118" cy="387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8"/>
          <p:cNvSpPr txBox="1"/>
          <p:nvPr/>
        </p:nvSpPr>
        <p:spPr>
          <a:xfrm>
            <a:off x="265150" y="314325"/>
            <a:ext cx="8035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UML Diagrams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38"/>
          <p:cNvSpPr txBox="1"/>
          <p:nvPr/>
        </p:nvSpPr>
        <p:spPr>
          <a:xfrm>
            <a:off x="393150" y="1127700"/>
            <a:ext cx="5339700" cy="24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Draw.io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Наслідування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Асоціація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Композиція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Агрегація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40" name="Google Shape;24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5975" y="258450"/>
            <a:ext cx="3106349" cy="2572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9339" y="1754375"/>
            <a:ext cx="2517619" cy="694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25975" y="2674524"/>
            <a:ext cx="2664351" cy="622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25975" y="3565957"/>
            <a:ext cx="2664351" cy="6226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1EFFF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6874" y="121621"/>
            <a:ext cx="385200" cy="117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08138" y="288763"/>
            <a:ext cx="937200" cy="93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4523679">
            <a:off x="4572037" y="344238"/>
            <a:ext cx="937199" cy="931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9"/>
          <p:cNvSpPr txBox="1"/>
          <p:nvPr/>
        </p:nvSpPr>
        <p:spPr>
          <a:xfrm>
            <a:off x="377450" y="1672050"/>
            <a:ext cx="7468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" sz="6000" u="none" cap="none" strike="noStrike">
                <a:solidFill>
                  <a:srgbClr val="6D9BF5"/>
                </a:solidFill>
                <a:latin typeface="Montserrat"/>
                <a:ea typeface="Montserrat"/>
                <a:cs typeface="Montserrat"/>
                <a:sym typeface="Montserrat"/>
              </a:rPr>
              <a:t>Дякую</a:t>
            </a:r>
            <a:endParaRPr b="1" i="0" sz="9600" u="none" cap="none" strike="noStrike">
              <a:solidFill>
                <a:srgbClr val="6D9BF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578695" y="1689434"/>
            <a:ext cx="77397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 SemiBold"/>
              <a:buChar char="➔"/>
            </a:pPr>
            <a:r>
              <a:rPr b="0" i="0" lang="en" sz="1600" u="none" cap="none" strike="noStrike">
                <a:solidFill>
                  <a:srgbClr val="0E020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Бути активними!</a:t>
            </a:r>
            <a:endParaRPr b="0" i="0" sz="1600" u="none" cap="none" strike="noStrike">
              <a:solidFill>
                <a:srgbClr val="0E0208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 SemiBold"/>
              <a:buChar char="➔"/>
            </a:pPr>
            <a:r>
              <a:rPr b="0" i="0" lang="en" sz="1600" u="none" cap="none" strike="noStrike">
                <a:solidFill>
                  <a:srgbClr val="0E020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Не флудити в чаті</a:t>
            </a:r>
            <a:endParaRPr b="0" i="0" sz="1600" u="none" cap="none" strike="noStrike">
              <a:solidFill>
                <a:srgbClr val="0E0208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 SemiBold"/>
              <a:buChar char="➔"/>
            </a:pPr>
            <a:r>
              <a:rPr b="0" i="0" lang="en" sz="1600" u="none" cap="none" strike="noStrike">
                <a:solidFill>
                  <a:srgbClr val="0E020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Активно відповідати на запитання викладача</a:t>
            </a:r>
            <a:endParaRPr b="0" i="0" sz="1600" u="none" cap="none" strike="noStrike">
              <a:solidFill>
                <a:srgbClr val="0E0208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 SemiBold"/>
              <a:buChar char="➔"/>
            </a:pPr>
            <a:r>
              <a:rPr b="0" i="0" lang="en" sz="1600" u="none" cap="none" strike="noStrike">
                <a:solidFill>
                  <a:srgbClr val="0E020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У випадку технічної проблеми зі сторони викладача - повідомити в чаті</a:t>
            </a:r>
            <a:endParaRPr b="0" i="0" sz="1600" u="none" cap="none" strike="noStrike">
              <a:solidFill>
                <a:srgbClr val="0E0208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ontserrat SemiBold"/>
              <a:buChar char="➔"/>
            </a:pPr>
            <a:r>
              <a:rPr b="0" i="0" lang="en" sz="1600" u="none" cap="none" strike="noStrike">
                <a:solidFill>
                  <a:srgbClr val="0E020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Для відповідей на ваші запитання по темі виділений окремий час. Вносьте ваші питання в таблицю!</a:t>
            </a:r>
            <a:endParaRPr b="0" i="0" sz="1200" u="none" cap="none" strike="noStrike">
              <a:solidFill>
                <a:srgbClr val="0E0208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578709" y="442775"/>
            <a:ext cx="7442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Домовляємось про правила</a:t>
            </a:r>
            <a:endParaRPr b="1" i="0" sz="3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EF8600"/>
                </a:solidFill>
                <a:latin typeface="Montserrat"/>
                <a:ea typeface="Montserrat"/>
                <a:cs typeface="Montserrat"/>
                <a:sym typeface="Montserrat"/>
              </a:rPr>
              <a:t>на занятті </a:t>
            </a:r>
            <a:endParaRPr b="1" i="0" sz="3000" u="none" cap="none" strike="noStrike">
              <a:solidFill>
                <a:srgbClr val="EF86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195" y="4710203"/>
            <a:ext cx="818796" cy="246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65706" y="326225"/>
            <a:ext cx="2954767" cy="3301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583975" y="621400"/>
            <a:ext cx="676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Kahoot Time!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4363" y="1312250"/>
            <a:ext cx="5455273" cy="30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345150" y="348425"/>
            <a:ext cx="676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Software Engineering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6100" y="1052875"/>
            <a:ext cx="6042125" cy="340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345150" y="348425"/>
            <a:ext cx="676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Software Engineering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563750" y="1264175"/>
            <a:ext cx="7011600" cy="30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Центральні задачі: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●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Масштабованість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●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Адаптивність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●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Вартість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●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Контроль якості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/>
        </p:nvSpPr>
        <p:spPr>
          <a:xfrm>
            <a:off x="345150" y="348425"/>
            <a:ext cx="676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Software Engineering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9688" y="933426"/>
            <a:ext cx="5384625" cy="358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345150" y="348425"/>
            <a:ext cx="676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Методології програмної інженерії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563750" y="1264175"/>
            <a:ext cx="7011600" cy="30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●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Процеси розробки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○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Agile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■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Scrum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■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Kanban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ontserrat SemiBold"/>
              <a:buChar char="○"/>
            </a:pPr>
            <a:r>
              <a:rPr lang="en" sz="2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Waterfall</a:t>
            </a:r>
            <a:endParaRPr sz="2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825" y="4495325"/>
            <a:ext cx="1235500" cy="37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345150" y="348425"/>
            <a:ext cx="676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Montserrat"/>
                <a:ea typeface="Montserrat"/>
                <a:cs typeface="Montserrat"/>
                <a:sym typeface="Montserrat"/>
              </a:rPr>
              <a:t>Agile vs Waterfall</a:t>
            </a:r>
            <a:endParaRPr b="1"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6825" y="70750"/>
            <a:ext cx="3806500" cy="237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150" y="2612650"/>
            <a:ext cx="5623375" cy="234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